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0" r:id="rId5"/>
    <p:sldId id="262" r:id="rId6"/>
    <p:sldId id="28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45DC223-EE46-4940-8CC3-8DF8A2F7FEFB}">
          <p14:sldIdLst>
            <p14:sldId id="260"/>
            <p14:sldId id="262"/>
            <p14:sldId id="283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B3619-CAB2-293D-A88B-FE2DA07BEC6B}" v="38" dt="2021-09-24T07:58:40.903"/>
    <p1510:client id="{49FC9FDF-5A7B-4620-A333-580B31F81B52}" v="1" dt="2019-10-29T05:59:02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79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55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241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110 kV </a:t>
            </a:r>
            <a:r>
              <a:rPr lang="en-GB" b="1" dirty="0" err="1"/>
              <a:t>Vojnik</a:t>
            </a:r>
            <a:r>
              <a:rPr lang="en-GB" b="1" dirty="0"/>
              <a:t> S/S – Case Study</a:t>
            </a:r>
            <a:r>
              <a:rPr lang="sl-SI" dirty="0"/>
              <a:t>. </a:t>
            </a: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895600" y="5334652"/>
            <a:ext cx="6400800" cy="101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mag. Blaž Pirnat </a:t>
            </a:r>
            <a:endParaRPr lang="sl-SI" dirty="0"/>
          </a:p>
          <a:p>
            <a:r>
              <a:rPr lang="sl-SI" dirty="0"/>
              <a:t>Martin Kotnik</a:t>
            </a:r>
          </a:p>
          <a:p>
            <a:r>
              <a:rPr lang="en-GB" dirty="0"/>
              <a:t>ELES </a:t>
            </a:r>
            <a:r>
              <a:rPr lang="en-GB" dirty="0" err="1"/>
              <a:t>d.o.o</a:t>
            </a:r>
            <a:r>
              <a:rPr lang="en-GB" dirty="0"/>
              <a:t>., Secondary Systems Department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698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Bits explanation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8" y="1375876"/>
            <a:ext cx="10436863" cy="4728591"/>
          </a:xfrm>
        </p:spPr>
      </p:pic>
    </p:spTree>
    <p:extLst>
      <p:ext uri="{BB962C8B-B14F-4D97-AF65-F5344CB8AC3E}">
        <p14:creationId xmlns:p14="http://schemas.microsoft.com/office/powerpoint/2010/main" val="394723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Bits explanation</a:t>
            </a:r>
            <a:endParaRPr lang="sl-SI" dirty="0"/>
          </a:p>
        </p:txBody>
      </p:sp>
      <p:pic>
        <p:nvPicPr>
          <p:cNvPr id="4" name="Picture 2" descr="Old D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18" y="1375876"/>
            <a:ext cx="7030723" cy="25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896"/>
              </p:ext>
            </p:extLst>
          </p:nvPr>
        </p:nvGraphicFramePr>
        <p:xfrm>
          <a:off x="2932736" y="3948545"/>
          <a:ext cx="6723885" cy="2078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957">
                  <a:extLst>
                    <a:ext uri="{9D8B030D-6E8A-4147-A177-3AD203B41FA5}">
                      <a16:colId xmlns:a16="http://schemas.microsoft.com/office/drawing/2014/main" val="2113510645"/>
                    </a:ext>
                  </a:extLst>
                </a:gridCol>
                <a:gridCol w="2234179">
                  <a:extLst>
                    <a:ext uri="{9D8B030D-6E8A-4147-A177-3AD203B41FA5}">
                      <a16:colId xmlns:a16="http://schemas.microsoft.com/office/drawing/2014/main" val="2684081284"/>
                    </a:ext>
                  </a:extLst>
                </a:gridCol>
                <a:gridCol w="2243749">
                  <a:extLst>
                    <a:ext uri="{9D8B030D-6E8A-4147-A177-3AD203B41FA5}">
                      <a16:colId xmlns:a16="http://schemas.microsoft.com/office/drawing/2014/main" val="597206450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MSG No.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Interval [ms]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Absolute time [ms]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04665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/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1101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71288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12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5460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16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28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31628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32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60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85827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64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124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450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128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252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920097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256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508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12672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512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&gt;1000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30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52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Bits explanation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85968"/>
              </p:ext>
            </p:extLst>
          </p:nvPr>
        </p:nvGraphicFramePr>
        <p:xfrm>
          <a:off x="838199" y="1395413"/>
          <a:ext cx="6765335" cy="204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538">
                  <a:extLst>
                    <a:ext uri="{9D8B030D-6E8A-4147-A177-3AD203B41FA5}">
                      <a16:colId xmlns:a16="http://schemas.microsoft.com/office/drawing/2014/main" val="825189305"/>
                    </a:ext>
                  </a:extLst>
                </a:gridCol>
                <a:gridCol w="4938797">
                  <a:extLst>
                    <a:ext uri="{9D8B030D-6E8A-4147-A177-3AD203B41FA5}">
                      <a16:colId xmlns:a16="http://schemas.microsoft.com/office/drawing/2014/main" val="846538557"/>
                    </a:ext>
                  </a:extLst>
                </a:gridCol>
              </a:tblGrid>
              <a:tr h="266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Quality Bit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Meaning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853775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Overflow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Value beyond the capability of being represented properly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108255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OutOfRange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Value beyond a predefined range of values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240800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BadReference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Value may not be correct due to reference is not calibrated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7144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Oscilatory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Signal change within a defined time twice in the same direction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55268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Failure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Internal or external failure detected by supervision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466048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OldData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Fail to update data within specific time interval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458645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Inconsistent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Evaluation function reports inconsistency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191819"/>
                  </a:ext>
                </a:extLst>
              </a:tr>
              <a:tr h="222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Inaccurate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Value does not meet the stated source accuracy 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94809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80793"/>
              </p:ext>
            </p:extLst>
          </p:nvPr>
        </p:nvGraphicFramePr>
        <p:xfrm>
          <a:off x="838199" y="3557851"/>
          <a:ext cx="8538555" cy="2466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102">
                  <a:extLst>
                    <a:ext uri="{9D8B030D-6E8A-4147-A177-3AD203B41FA5}">
                      <a16:colId xmlns:a16="http://schemas.microsoft.com/office/drawing/2014/main" val="1761085894"/>
                    </a:ext>
                  </a:extLst>
                </a:gridCol>
                <a:gridCol w="1641451">
                  <a:extLst>
                    <a:ext uri="{9D8B030D-6E8A-4147-A177-3AD203B41FA5}">
                      <a16:colId xmlns:a16="http://schemas.microsoft.com/office/drawing/2014/main" val="1652684344"/>
                    </a:ext>
                  </a:extLst>
                </a:gridCol>
                <a:gridCol w="1805943">
                  <a:extLst>
                    <a:ext uri="{9D8B030D-6E8A-4147-A177-3AD203B41FA5}">
                      <a16:colId xmlns:a16="http://schemas.microsoft.com/office/drawing/2014/main" val="2978489228"/>
                    </a:ext>
                  </a:extLst>
                </a:gridCol>
                <a:gridCol w="1478116">
                  <a:extLst>
                    <a:ext uri="{9D8B030D-6E8A-4147-A177-3AD203B41FA5}">
                      <a16:colId xmlns:a16="http://schemas.microsoft.com/office/drawing/2014/main" val="1068581853"/>
                    </a:ext>
                  </a:extLst>
                </a:gridCol>
                <a:gridCol w="1805943">
                  <a:extLst>
                    <a:ext uri="{9D8B030D-6E8A-4147-A177-3AD203B41FA5}">
                      <a16:colId xmlns:a16="http://schemas.microsoft.com/office/drawing/2014/main" val="4106836355"/>
                    </a:ext>
                  </a:extLst>
                </a:gridCol>
              </a:tblGrid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As per IEC61850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Recommended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88042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Quality Bit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Invalid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Questionable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Invalid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Questionable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541473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Overflow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614858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OutOfRange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090257"/>
                  </a:ext>
                </a:extLst>
              </a:tr>
              <a:tr h="44851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BadReference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254928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Oscilatory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672073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Failure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316869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OldData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879352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Inconsistent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9039"/>
                  </a:ext>
                </a:extLst>
              </a:tr>
              <a:tr h="22425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Inaccurate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</a:rPr>
                        <a:t>x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02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sl-SI" dirty="0" err="1"/>
              <a:t>essons</a:t>
            </a:r>
            <a:r>
              <a:rPr lang="sl-SI" dirty="0"/>
              <a:t> </a:t>
            </a:r>
            <a:r>
              <a:rPr lang="sl-SI" dirty="0" err="1"/>
              <a:t>learned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b="1" dirty="0"/>
              <a:t>Functional description</a:t>
            </a:r>
            <a:endParaRPr lang="sl-SI" b="1" dirty="0"/>
          </a:p>
          <a:p>
            <a:pPr lvl="1"/>
            <a:r>
              <a:rPr lang="en-GB" dirty="0">
                <a:cs typeface="Arial"/>
              </a:rPr>
              <a:t>Standard defines a vast number of Data attributes</a:t>
            </a:r>
            <a:endParaRPr lang="sl-SI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end user </a:t>
            </a:r>
            <a:r>
              <a:rPr lang="sl-SI" dirty="0" err="1">
                <a:cs typeface="Arial"/>
              </a:rPr>
              <a:t>must</a:t>
            </a:r>
            <a:r>
              <a:rPr lang="sl-SI" dirty="0">
                <a:cs typeface="Arial"/>
              </a:rPr>
              <a:t> </a:t>
            </a:r>
            <a:r>
              <a:rPr lang="en-GB" dirty="0">
                <a:cs typeface="Arial"/>
              </a:rPr>
              <a:t>define in advance what he will use and publish</a:t>
            </a:r>
            <a:r>
              <a:rPr lang="sl-SI" dirty="0">
                <a:cs typeface="Arial"/>
              </a:rPr>
              <a:t> </a:t>
            </a:r>
            <a:endParaRPr lang="en-GB" dirty="0"/>
          </a:p>
          <a:p>
            <a:pPr marL="179705" indent="-179705"/>
            <a:r>
              <a:rPr lang="en-GB" b="1" dirty="0"/>
              <a:t>Vendor interpretations</a:t>
            </a:r>
            <a:endParaRPr lang="sl-SI" b="1" dirty="0"/>
          </a:p>
          <a:p>
            <a:pPr lvl="1"/>
            <a:r>
              <a:rPr lang="en-GB" dirty="0">
                <a:cs typeface="Arial"/>
              </a:rPr>
              <a:t>We need to understand the Vendor interpretations of Quality Bits and Validity Attributes</a:t>
            </a:r>
            <a:endParaRPr lang="sl-SI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is crucial that already in the bidding or buying phase IED’s are offered with the corresponding data.</a:t>
            </a:r>
            <a:endParaRPr lang="sl-SI" b="1" dirty="0">
              <a:cs typeface="Arial"/>
            </a:endParaRPr>
          </a:p>
          <a:p>
            <a:pPr marL="179705" indent="-179705"/>
            <a:r>
              <a:rPr lang="en-GB" b="1" dirty="0"/>
              <a:t>IED configuration</a:t>
            </a:r>
            <a:endParaRPr lang="sl-SI" b="1" dirty="0"/>
          </a:p>
          <a:p>
            <a:pPr lvl="1"/>
            <a:r>
              <a:rPr lang="en-GB" dirty="0">
                <a:cs typeface="Arial"/>
              </a:rPr>
              <a:t>IED’s must enable the tools to define the actions (or reactions) in case of Questionable Validity Attributes.</a:t>
            </a:r>
            <a:endParaRPr lang="sl-SI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Protection engineer must have the ability to define the reaction of the IED</a:t>
            </a:r>
            <a:endParaRPr lang="sl-S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9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sl-SI" dirty="0" err="1"/>
              <a:t>essons</a:t>
            </a:r>
            <a:r>
              <a:rPr lang="sl-SI" dirty="0"/>
              <a:t> </a:t>
            </a:r>
            <a:r>
              <a:rPr lang="sl-SI" dirty="0" err="1"/>
              <a:t>learned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b="1" dirty="0"/>
              <a:t>Network engineering </a:t>
            </a:r>
            <a:endParaRPr lang="sl-SI" b="1" dirty="0"/>
          </a:p>
          <a:p>
            <a:pPr lvl="1"/>
            <a:r>
              <a:rPr lang="en-GB" dirty="0"/>
              <a:t>network engineering is mandatory </a:t>
            </a:r>
            <a:endParaRPr lang="sl-SI" dirty="0"/>
          </a:p>
          <a:p>
            <a:pPr lvl="1"/>
            <a:r>
              <a:rPr lang="en-GB" dirty="0"/>
              <a:t>use of dedicated VLAN addresses and Switch Port mapping can help us diminish (yet not totally exclude) intolerable time latency.</a:t>
            </a:r>
            <a:r>
              <a:rPr lang="sl-SI" dirty="0"/>
              <a:t> </a:t>
            </a:r>
            <a:endParaRPr lang="en-GB" dirty="0"/>
          </a:p>
          <a:p>
            <a:pPr marL="179705" indent="-179705"/>
            <a:r>
              <a:rPr lang="en-GB" b="1" dirty="0"/>
              <a:t>Testing</a:t>
            </a:r>
            <a:r>
              <a:rPr lang="sl-SI" b="1" dirty="0"/>
              <a:t>, </a:t>
            </a:r>
            <a:r>
              <a:rPr lang="en-GB" b="1" dirty="0"/>
              <a:t>Simulation and Test Tools</a:t>
            </a:r>
            <a:endParaRPr lang="sl-SI" b="1" dirty="0"/>
          </a:p>
          <a:p>
            <a:pPr lvl="1"/>
            <a:r>
              <a:rPr lang="en-US" dirty="0">
                <a:cs typeface="Arial"/>
              </a:rPr>
              <a:t>we must perform functional acceptance tests of each IED</a:t>
            </a:r>
            <a:endParaRPr lang="sl-SI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extensive use of Simulation and Test tools at all project stages is mandatory to gain understanding and the </a:t>
            </a:r>
            <a:r>
              <a:rPr lang="en-US" dirty="0" err="1">
                <a:cs typeface="Arial"/>
              </a:rPr>
              <a:t>behaviour</a:t>
            </a:r>
            <a:r>
              <a:rPr lang="en-US" dirty="0">
                <a:cs typeface="Arial"/>
              </a:rPr>
              <a:t> of used equipment</a:t>
            </a:r>
            <a:endParaRPr lang="sl-SI" dirty="0">
              <a:cs typeface="Arial"/>
            </a:endParaRPr>
          </a:p>
          <a:p>
            <a:pPr lvl="1"/>
            <a:r>
              <a:rPr lang="sl-SI" dirty="0">
                <a:cs typeface="Arial"/>
              </a:rPr>
              <a:t>w</a:t>
            </a:r>
            <a:r>
              <a:rPr lang="en-US" dirty="0">
                <a:cs typeface="Arial"/>
              </a:rPr>
              <a:t>e must be able to </a:t>
            </a:r>
            <a:r>
              <a:rPr lang="en-US" dirty="0" err="1">
                <a:cs typeface="Arial"/>
              </a:rPr>
              <a:t>analise</a:t>
            </a:r>
            <a:r>
              <a:rPr lang="en-US" dirty="0">
                <a:cs typeface="Arial"/>
              </a:rPr>
              <a:t> the network traffic, register time delays, monitor and track particular IED’s reactions and simulate the </a:t>
            </a:r>
            <a:r>
              <a:rPr lang="en-US" dirty="0" err="1">
                <a:cs typeface="Arial"/>
              </a:rPr>
              <a:t>behaviour</a:t>
            </a:r>
            <a:r>
              <a:rPr lang="en-US" dirty="0">
                <a:cs typeface="Arial"/>
              </a:rPr>
              <a:t> of either part or entire protection functionalities</a:t>
            </a:r>
            <a:endParaRPr lang="sl-SI" dirty="0">
              <a:cs typeface="Arial"/>
            </a:endParaRPr>
          </a:p>
          <a:p>
            <a:pPr lvl="1"/>
            <a:r>
              <a:rPr lang="sl-SI" dirty="0" err="1">
                <a:cs typeface="Arial"/>
              </a:rPr>
              <a:t>We</a:t>
            </a:r>
            <a:r>
              <a:rPr lang="sl-SI" dirty="0">
                <a:cs typeface="Arial"/>
              </a:rPr>
              <a:t> </a:t>
            </a:r>
            <a:r>
              <a:rPr lang="sl-SI" dirty="0" err="1">
                <a:cs typeface="Arial"/>
              </a:rPr>
              <a:t>use</a:t>
            </a:r>
            <a:r>
              <a:rPr lang="en-US" dirty="0">
                <a:cs typeface="Arial"/>
              </a:rPr>
              <a:t> IED Scout 5.0 and Wireshark 3.2.</a:t>
            </a:r>
            <a:endParaRPr lang="sl-SI" dirty="0">
              <a:cs typeface="Arial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85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sl-SI" dirty="0" err="1"/>
              <a:t>onclusion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dirty="0"/>
              <a:t>The </a:t>
            </a:r>
            <a:r>
              <a:rPr lang="en-GB" dirty="0" err="1"/>
              <a:t>Vojnik</a:t>
            </a:r>
            <a:r>
              <a:rPr lang="en-GB" dirty="0"/>
              <a:t> S/S has shown us the need to diminish the non-homogenous reactions of the protection schemes even in a small sized S/S.</a:t>
            </a:r>
            <a:endParaRPr lang="en-US" dirty="0"/>
          </a:p>
          <a:p>
            <a:pPr marL="179705" indent="-179705"/>
            <a:r>
              <a:rPr lang="en-GB" dirty="0"/>
              <a:t>If the problem is not solved in time will arise and escalate with each subsequent step in the project.</a:t>
            </a:r>
          </a:p>
          <a:p>
            <a:pPr marL="179705" indent="-179705"/>
            <a:r>
              <a:rPr lang="en-GB" dirty="0"/>
              <a:t>As an end user, we need to be a step forward in understanding the standard.</a:t>
            </a:r>
          </a:p>
          <a:p>
            <a:pPr marL="179705" indent="-179705"/>
            <a:r>
              <a:rPr lang="en-GB" dirty="0">
                <a:cs typeface="Arial"/>
              </a:rPr>
              <a:t>With all that we can use the standard and achieve all protection features, that our older colleagues could achieve using wiring alone.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182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/>
              </a:rPr>
              <a:t>Thank you for your attention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124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Arial"/>
              </a:rPr>
              <a:t>Introductionn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GB" sz="2400" dirty="0">
                <a:cs typeface="Arial"/>
              </a:rPr>
              <a:t>S/S </a:t>
            </a:r>
            <a:r>
              <a:rPr lang="en-GB" sz="2400" dirty="0" err="1">
                <a:cs typeface="Arial"/>
              </a:rPr>
              <a:t>Vojnik</a:t>
            </a:r>
            <a:r>
              <a:rPr lang="en-GB" sz="2400" dirty="0">
                <a:cs typeface="Arial"/>
              </a:rPr>
              <a:t> is a simple H type GIS S/S with two OHL lines, two 20 MVA Transformer and a section bay </a:t>
            </a:r>
            <a:endParaRPr lang="en-US" sz="2400" dirty="0"/>
          </a:p>
          <a:p>
            <a:pPr marL="342900" indent="-342900"/>
            <a:r>
              <a:rPr lang="en-GB" sz="2400" dirty="0">
                <a:cs typeface="Arial"/>
              </a:rPr>
              <a:t>due to the nature and topology of 110 kV network also in such a small substation a number of various communication is required between IED‘s. All required communication between the IED's are done with IEC6150 standard (Standard), either as a redundant or standalone route. This is a first substation in our network where that has been done. </a:t>
            </a:r>
            <a:endParaRPr lang="en-GB" sz="2400" dirty="0"/>
          </a:p>
          <a:p>
            <a:pPr marL="342900" indent="-342900"/>
            <a:r>
              <a:rPr lang="en-GB" sz="2400" dirty="0">
                <a:cs typeface="Arial"/>
              </a:rPr>
              <a:t>complexity of the Tendering procedures IED’s of various vendors come into play and complexity for the commissioning process due to the different and non-homogenous interpretations of the standard,</a:t>
            </a:r>
          </a:p>
          <a:p>
            <a:pPr marL="342900" indent="-342900"/>
            <a:r>
              <a:rPr lang="en-GB" sz="2400" dirty="0">
                <a:cs typeface="Arial"/>
              </a:rPr>
              <a:t>we will discuss the valuable lessons learned in pinpointing the possible troubles and how to prepare future endeavours.</a:t>
            </a:r>
          </a:p>
        </p:txBody>
      </p:sp>
    </p:spTree>
    <p:extLst>
      <p:ext uri="{BB962C8B-B14F-4D97-AF65-F5344CB8AC3E}">
        <p14:creationId xmlns:p14="http://schemas.microsoft.com/office/powerpoint/2010/main" val="275044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99" y="1229584"/>
            <a:ext cx="6498168" cy="48736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99" y="1237590"/>
            <a:ext cx="6487493" cy="4865620"/>
          </a:xfrm>
          <a:prstGeom prst="rect">
            <a:avLst/>
          </a:prstGeom>
        </p:spPr>
      </p:pic>
      <p:pic>
        <p:nvPicPr>
          <p:cNvPr id="4" name="Označba mesta slik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1129"/>
          <a:stretch>
            <a:fillRect/>
          </a:stretch>
        </p:blipFill>
        <p:spPr>
          <a:xfrm>
            <a:off x="846294" y="1229584"/>
            <a:ext cx="10566452" cy="48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/>
              </a:rPr>
              <a:t>110 kV protection scheme – OHL 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b="1" dirty="0"/>
              <a:t>Distance Protection</a:t>
            </a:r>
            <a:endParaRPr lang="en-GB" dirty="0"/>
          </a:p>
          <a:p>
            <a:pPr lvl="1"/>
            <a:r>
              <a:rPr lang="en-GB" dirty="0">
                <a:cs typeface="Arial"/>
              </a:rPr>
              <a:t>4 independent Quadrilateral Zones </a:t>
            </a:r>
            <a:endParaRPr lang="en-GB" dirty="0"/>
          </a:p>
          <a:p>
            <a:pPr lvl="1"/>
            <a:r>
              <a:rPr lang="en-GB" dirty="0"/>
              <a:t>PUTT scheme</a:t>
            </a:r>
          </a:p>
          <a:p>
            <a:pPr lvl="1"/>
            <a:r>
              <a:rPr lang="en-GB" dirty="0"/>
              <a:t>AR is enabled exclusively for single pole faults</a:t>
            </a:r>
          </a:p>
          <a:p>
            <a:pPr lvl="1"/>
            <a:r>
              <a:rPr lang="en-GB" dirty="0">
                <a:cs typeface="Arial"/>
              </a:rPr>
              <a:t>EF protection with directional comparison</a:t>
            </a:r>
          </a:p>
          <a:p>
            <a:pPr lvl="1"/>
            <a:r>
              <a:rPr lang="en-GB" dirty="0"/>
              <a:t>two stage overcurrent protection</a:t>
            </a:r>
          </a:p>
          <a:p>
            <a:pPr lvl="1"/>
            <a:r>
              <a:rPr lang="en-GB" dirty="0"/>
              <a:t>emergency overcurrent protection</a:t>
            </a:r>
            <a:endParaRPr lang="en-GB" b="1" dirty="0"/>
          </a:p>
          <a:p>
            <a:pPr marL="0" indent="-105410">
              <a:buNone/>
            </a:pPr>
            <a:r>
              <a:rPr lang="en-GB" b="1" dirty="0"/>
              <a:t>For lines shorter then 5 km we use Line differential protection 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521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110 kV protection scheme - </a:t>
            </a:r>
            <a:r>
              <a:rPr lang="sl-SI" dirty="0"/>
              <a:t>b</a:t>
            </a:r>
            <a:r>
              <a:rPr lang="en-GB" dirty="0" err="1"/>
              <a:t>usbar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b="1" dirty="0" err="1">
                <a:cs typeface="Arial"/>
              </a:rPr>
              <a:t>Busbar</a:t>
            </a:r>
            <a:r>
              <a:rPr lang="en-GB" b="1" dirty="0">
                <a:cs typeface="Arial"/>
              </a:rPr>
              <a:t> protection</a:t>
            </a:r>
            <a:endParaRPr lang="en-GB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Two protected zones</a:t>
            </a:r>
            <a:endParaRPr lang="en-GB" dirty="0"/>
          </a:p>
          <a:p>
            <a:pPr lvl="1"/>
            <a:r>
              <a:rPr lang="en-GB" dirty="0"/>
              <a:t>Breaker failure protection</a:t>
            </a:r>
          </a:p>
          <a:p>
            <a:pPr lvl="1"/>
            <a:r>
              <a:rPr lang="en-GB" dirty="0"/>
              <a:t>End Fault protection </a:t>
            </a:r>
          </a:p>
          <a:p>
            <a:pPr lvl="1"/>
            <a:r>
              <a:rPr lang="en-GB" dirty="0">
                <a:cs typeface="Arial"/>
              </a:rPr>
              <a:t>Overcurrent protection (only for OHL</a:t>
            </a:r>
            <a:r>
              <a:rPr lang="sl-SI" dirty="0">
                <a:cs typeface="Arial"/>
              </a:rPr>
              <a:t> </a:t>
            </a:r>
            <a:r>
              <a:rPr lang="sl-SI" dirty="0" err="1">
                <a:cs typeface="Arial"/>
              </a:rPr>
              <a:t>bays</a:t>
            </a:r>
            <a:r>
              <a:rPr lang="en-GB" dirty="0">
                <a:cs typeface="Arial"/>
              </a:rPr>
              <a:t>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267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110 kV protection scheme – </a:t>
            </a:r>
            <a:r>
              <a:rPr lang="en-GB" dirty="0" err="1"/>
              <a:t>teleprotection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en-GB" b="1" dirty="0" err="1"/>
              <a:t>Teleprotection</a:t>
            </a:r>
            <a:r>
              <a:rPr lang="en-GB" b="1" dirty="0"/>
              <a:t> device</a:t>
            </a:r>
            <a:endParaRPr lang="en-GB" dirty="0"/>
          </a:p>
          <a:p>
            <a:pPr lvl="1"/>
            <a:r>
              <a:rPr lang="en-GB" dirty="0">
                <a:cs typeface="Arial"/>
              </a:rPr>
              <a:t>MPLS network for direct connection to opposite side,</a:t>
            </a:r>
          </a:p>
          <a:p>
            <a:pPr lvl="1"/>
            <a:r>
              <a:rPr lang="en-GB" dirty="0">
                <a:cs typeface="Arial"/>
              </a:rPr>
              <a:t>Send/Receive PUTT scheme signals</a:t>
            </a:r>
          </a:p>
          <a:p>
            <a:pPr lvl="1"/>
            <a:r>
              <a:rPr lang="en-GB" dirty="0">
                <a:cs typeface="Arial"/>
              </a:rPr>
              <a:t>Send/Receive EF comparison signal</a:t>
            </a:r>
          </a:p>
          <a:p>
            <a:pPr lvl="1"/>
            <a:r>
              <a:rPr lang="en-GB" dirty="0">
                <a:cs typeface="Arial"/>
              </a:rPr>
              <a:t>Send End Fault protection from BBP IED to the opposite side</a:t>
            </a:r>
          </a:p>
        </p:txBody>
      </p:sp>
    </p:spTree>
    <p:extLst>
      <p:ext uri="{BB962C8B-B14F-4D97-AF65-F5344CB8AC3E}">
        <p14:creationId xmlns:p14="http://schemas.microsoft.com/office/powerpoint/2010/main" val="245860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Single Line Diagram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009" y="1395413"/>
            <a:ext cx="795798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0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List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equipment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Distance </a:t>
            </a:r>
            <a:r>
              <a:rPr lang="sl-SI" b="1" dirty="0" err="1"/>
              <a:t>protection</a:t>
            </a:r>
            <a:endParaRPr lang="sl-SI" b="1" dirty="0"/>
          </a:p>
          <a:p>
            <a:pPr marL="457200" lvl="1" indent="0">
              <a:buNone/>
            </a:pPr>
            <a:r>
              <a:rPr lang="en-GB" dirty="0"/>
              <a:t>Toshiba GRZ200</a:t>
            </a:r>
            <a:r>
              <a:rPr lang="sl-SI" dirty="0"/>
              <a:t> </a:t>
            </a:r>
            <a:endParaRPr lang="en-GB" dirty="0"/>
          </a:p>
          <a:p>
            <a:r>
              <a:rPr lang="sl-SI" b="1" dirty="0"/>
              <a:t>Line </a:t>
            </a:r>
            <a:r>
              <a:rPr lang="sl-SI" b="1" dirty="0" err="1"/>
              <a:t>Differential</a:t>
            </a:r>
            <a:r>
              <a:rPr lang="sl-SI" b="1" dirty="0"/>
              <a:t> </a:t>
            </a:r>
            <a:r>
              <a:rPr lang="sl-SI" b="1" dirty="0" err="1"/>
              <a:t>Protection</a:t>
            </a:r>
            <a:endParaRPr lang="sl-SI" b="1" dirty="0"/>
          </a:p>
          <a:p>
            <a:pPr marL="457200" lvl="1" indent="0">
              <a:buNone/>
            </a:pPr>
            <a:r>
              <a:rPr lang="sl-SI" dirty="0"/>
              <a:t>ABB RED670</a:t>
            </a:r>
            <a:endParaRPr lang="sl-SI" b="1" dirty="0"/>
          </a:p>
          <a:p>
            <a:r>
              <a:rPr lang="sl-SI" b="1" dirty="0" err="1"/>
              <a:t>Busbar</a:t>
            </a:r>
            <a:r>
              <a:rPr lang="sl-SI" b="1" dirty="0"/>
              <a:t> </a:t>
            </a:r>
            <a:r>
              <a:rPr lang="sl-SI" b="1" dirty="0" err="1"/>
              <a:t>Protection</a:t>
            </a:r>
            <a:endParaRPr lang="sl-SI" b="1" dirty="0"/>
          </a:p>
          <a:p>
            <a:pPr marL="457200" lvl="1" indent="0">
              <a:buNone/>
            </a:pPr>
            <a:r>
              <a:rPr lang="sl-SI" dirty="0"/>
              <a:t>Toshiba GRB200</a:t>
            </a:r>
          </a:p>
          <a:p>
            <a:r>
              <a:rPr lang="sl-SI" b="1" dirty="0" err="1"/>
              <a:t>Transformer</a:t>
            </a:r>
            <a:r>
              <a:rPr lang="sl-SI" b="1" dirty="0"/>
              <a:t> </a:t>
            </a:r>
            <a:r>
              <a:rPr lang="sl-SI" b="1" dirty="0" err="1"/>
              <a:t>Protection</a:t>
            </a:r>
            <a:endParaRPr lang="sl-SI" b="1" dirty="0"/>
          </a:p>
          <a:p>
            <a:pPr marL="457200" lvl="1" indent="0">
              <a:buNone/>
            </a:pPr>
            <a:r>
              <a:rPr lang="sl-SI" dirty="0"/>
              <a:t>ABB RET670</a:t>
            </a:r>
          </a:p>
          <a:p>
            <a:r>
              <a:rPr lang="sl-SI" b="1" dirty="0" err="1"/>
              <a:t>Teleprotection</a:t>
            </a:r>
            <a:endParaRPr lang="sl-SI" b="1" dirty="0"/>
          </a:p>
          <a:p>
            <a:pPr marL="457200" lvl="1" indent="0">
              <a:buNone/>
            </a:pPr>
            <a:r>
              <a:rPr lang="sl-SI" dirty="0"/>
              <a:t>Siemens SWT3000</a:t>
            </a:r>
          </a:p>
        </p:txBody>
      </p:sp>
    </p:spTree>
    <p:extLst>
      <p:ext uri="{BB962C8B-B14F-4D97-AF65-F5344CB8AC3E}">
        <p14:creationId xmlns:p14="http://schemas.microsoft.com/office/powerpoint/2010/main" val="350192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GOOSE messages definition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48440"/>
              </p:ext>
            </p:extLst>
          </p:nvPr>
        </p:nvGraphicFramePr>
        <p:xfrm>
          <a:off x="838200" y="1395413"/>
          <a:ext cx="10383982" cy="436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426">
                  <a:extLst>
                    <a:ext uri="{9D8B030D-6E8A-4147-A177-3AD203B41FA5}">
                      <a16:colId xmlns:a16="http://schemas.microsoft.com/office/drawing/2014/main" val="4171780973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541672752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942053705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363826508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1922001057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3912880842"/>
                    </a:ext>
                  </a:extLst>
                </a:gridCol>
                <a:gridCol w="1174426">
                  <a:extLst>
                    <a:ext uri="{9D8B030D-6E8A-4147-A177-3AD203B41FA5}">
                      <a16:colId xmlns:a16="http://schemas.microsoft.com/office/drawing/2014/main" val="2639928654"/>
                    </a:ext>
                  </a:extLst>
                </a:gridCol>
              </a:tblGrid>
              <a:tr h="236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GRZ200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RED670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SWT3000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E03 GRB200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E05 GRZ200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E05 SWT3000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/>
                </a:tc>
                <a:extLst>
                  <a:ext uri="{0D108BD9-81ED-4DB2-BD59-A6C34878D82A}">
                    <a16:rowId xmlns:a16="http://schemas.microsoft.com/office/drawing/2014/main" val="354129961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GRZ200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9043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RED670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958059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E01 SWT3000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9740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E03 GRB200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035667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E05 GRZ200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762379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E05 SWT3000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131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413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3532215F1EF341A207D4C51469D90D" ma:contentTypeVersion="5" ma:contentTypeDescription="Ustvari nov dokument." ma:contentTypeScope="" ma:versionID="bbd627f831cad2eb6edb0e96f918dff3">
  <xsd:schema xmlns:xsd="http://www.w3.org/2001/XMLSchema" xmlns:xs="http://www.w3.org/2001/XMLSchema" xmlns:p="http://schemas.microsoft.com/office/2006/metadata/properties" xmlns:ns3="74acc39b-5d4f-4888-be91-1028b0ad75c8" xmlns:ns4="e977f28e-396c-412c-9f8e-87ea3f2f3d9b" targetNamespace="http://schemas.microsoft.com/office/2006/metadata/properties" ma:root="true" ma:fieldsID="f615679548e9affde8f1ad67029abaa3" ns3:_="" ns4:_="">
    <xsd:import namespace="74acc39b-5d4f-4888-be91-1028b0ad75c8"/>
    <xsd:import namespace="e977f28e-396c-412c-9f8e-87ea3f2f3d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cc39b-5d4f-4888-be91-1028b0ad75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7f28e-396c-412c-9f8e-87ea3f2f3d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267FF-0530-49C8-8FEF-F24E74037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acc39b-5d4f-4888-be91-1028b0ad75c8"/>
    <ds:schemaRef ds:uri="e977f28e-396c-412c-9f8e-87ea3f2f3d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4DB5-C5F8-4CEC-9BEC-554A3F1F4A85}">
  <ds:schemaRefs>
    <ds:schemaRef ds:uri="http://schemas.openxmlformats.org/package/2006/metadata/core-properties"/>
    <ds:schemaRef ds:uri="http://purl.org/dc/terms/"/>
    <ds:schemaRef ds:uri="e977f28e-396c-412c-9f8e-87ea3f2f3d9b"/>
    <ds:schemaRef ds:uri="74acc39b-5d4f-4888-be91-1028b0ad75c8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E18893-F750-4833-B184-F91CC1719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73</TotalTime>
  <Words>843</Words>
  <Application>Microsoft Office PowerPoint</Application>
  <PresentationFormat>Širokozaslonsko</PresentationFormat>
  <Paragraphs>218</Paragraphs>
  <Slides>16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Thème Office</vt:lpstr>
      <vt:lpstr>110 kV Vojnik S/S – Case Study. </vt:lpstr>
      <vt:lpstr>Introductionn</vt:lpstr>
      <vt:lpstr>PowerPointova predstavitev</vt:lpstr>
      <vt:lpstr>110 kV protection scheme – OHL line</vt:lpstr>
      <vt:lpstr>110 kV protection scheme - busbar</vt:lpstr>
      <vt:lpstr>110 kV protection scheme – teleprotection</vt:lpstr>
      <vt:lpstr>Single Line Diagram</vt:lpstr>
      <vt:lpstr>List of equipment</vt:lpstr>
      <vt:lpstr>GOOSE messages definition</vt:lpstr>
      <vt:lpstr>Quality Bits explanation</vt:lpstr>
      <vt:lpstr>Quality Bits explanation</vt:lpstr>
      <vt:lpstr>Quality Bits explanation</vt:lpstr>
      <vt:lpstr>Lessons learned</vt:lpstr>
      <vt:lpstr>Lessons learned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Pirnat Blaž</cp:lastModifiedBy>
  <cp:revision>25</cp:revision>
  <dcterms:created xsi:type="dcterms:W3CDTF">2018-08-21T10:06:45Z</dcterms:created>
  <dcterms:modified xsi:type="dcterms:W3CDTF">2021-09-24T11:05:37Z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0x010100BB3532215F1EF341A207D4C51469D90D</vt:lpwstr>
  </property>
</Properties>
</file>